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Lst>
  <p:sldSz cx="18288000" cy="10287000"/>
  <p:notesSz cx="6858000" cy="9144000"/>
  <p:embeddedFontLst>
    <p:embeddedFont>
      <p:font typeface="Norwester" charset="1" panose="00000506000000000000"/>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Cooper Hewitt" charset="1" panose="00000000000000000000"/>
      <p:regular r:id="rId11"/>
    </p:embeddedFont>
    <p:embeddedFont>
      <p:font typeface="Cooper Hewitt Bold" charset="1" panose="00000000000000000000"/>
      <p:regular r:id="rId12"/>
    </p:embeddedFont>
    <p:embeddedFont>
      <p:font typeface="Cooper Hewitt Italics" charset="1" panose="00000000000000000000"/>
      <p:regular r:id="rId13"/>
    </p:embeddedFont>
    <p:embeddedFont>
      <p:font typeface="Cooper Hewitt Bold Italics" charset="1" panose="00000000000000000000"/>
      <p:regular r:id="rId14"/>
    </p:embeddedFont>
    <p:embeddedFont>
      <p:font typeface="HK Grotesk Bold" charset="1" panose="00000800000000000000"/>
      <p:regular r:id="rId15"/>
    </p:embeddedFont>
    <p:embeddedFont>
      <p:font typeface="HK Grotesk Bold Italics" charset="1" panose="00000800000000000000"/>
      <p:regular r:id="rId16"/>
    </p:embeddedFont>
    <p:embeddedFont>
      <p:font typeface="HK Grotesk Medium" charset="1" panose="00000600000000000000"/>
      <p:regular r:id="rId17"/>
    </p:embeddedFont>
    <p:embeddedFont>
      <p:font typeface="HK Grotesk Medium Bold" charset="1" panose="00000700000000000000"/>
      <p:regular r:id="rId18"/>
    </p:embeddedFont>
    <p:embeddedFont>
      <p:font typeface="HK Grotesk Medium Italics" charset="1" panose="00000600000000000000"/>
      <p:regular r:id="rId19"/>
    </p:embeddedFont>
    <p:embeddedFont>
      <p:font typeface="HK Grotesk Medium Bold Italics" charset="1" panose="000007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1075850" y="8845797"/>
            <a:ext cx="6183450" cy="412503"/>
          </a:xfrm>
          <a:prstGeom prst="rect">
            <a:avLst/>
          </a:prstGeom>
        </p:spPr>
        <p:txBody>
          <a:bodyPr anchor="t" rtlCol="false" tIns="0" lIns="0" bIns="0" rIns="0">
            <a:spAutoFit/>
          </a:bodyPr>
          <a:lstStyle/>
          <a:p>
            <a:pPr algn="r">
              <a:lnSpc>
                <a:spcPts val="3360"/>
              </a:lnSpc>
            </a:pPr>
            <a:r>
              <a:rPr lang="en-US" sz="2800">
                <a:solidFill>
                  <a:srgbClr val="FFFFFF"/>
                </a:solidFill>
                <a:latin typeface="HK Grotesk Medium"/>
              </a:rPr>
              <a:t>What's in store for us?</a:t>
            </a:r>
          </a:p>
        </p:txBody>
      </p:sp>
      <p:grpSp>
        <p:nvGrpSpPr>
          <p:cNvPr name="Group 3" id="3"/>
          <p:cNvGrpSpPr/>
          <p:nvPr/>
        </p:nvGrpSpPr>
        <p:grpSpPr>
          <a:xfrm rot="0">
            <a:off x="1028700" y="2574533"/>
            <a:ext cx="7706900" cy="5137933"/>
            <a:chOff x="0" y="0"/>
            <a:chExt cx="10275866" cy="6850578"/>
          </a:xfrm>
        </p:grpSpPr>
        <p:pic>
          <p:nvPicPr>
            <p:cNvPr name="Picture 4" id="4"/>
            <p:cNvPicPr>
              <a:picLocks noChangeAspect="true"/>
            </p:cNvPicPr>
            <p:nvPr/>
          </p:nvPicPr>
          <p:blipFill>
            <a:blip r:embed="rId2"/>
            <a:srcRect l="0" t="0" r="0" b="0"/>
            <a:stretch>
              <a:fillRect/>
            </a:stretch>
          </p:blipFill>
          <p:spPr>
            <a:xfrm flipH="false" flipV="false" rot="0">
              <a:off x="3425289" y="0"/>
              <a:ext cx="6850578" cy="6850578"/>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6850578" cy="6850578"/>
            </a:xfrm>
            <a:prstGeom prst="rect">
              <a:avLst/>
            </a:prstGeom>
          </p:spPr>
        </p:pic>
      </p:grpSp>
      <p:sp>
        <p:nvSpPr>
          <p:cNvPr name="TextBox 6" id="6"/>
          <p:cNvSpPr txBox="true"/>
          <p:nvPr/>
        </p:nvSpPr>
        <p:spPr>
          <a:xfrm rot="0">
            <a:off x="7058787" y="3757352"/>
            <a:ext cx="10200513" cy="2314575"/>
          </a:xfrm>
          <a:prstGeom prst="rect">
            <a:avLst/>
          </a:prstGeom>
        </p:spPr>
        <p:txBody>
          <a:bodyPr anchor="t" rtlCol="false" tIns="0" lIns="0" bIns="0" rIns="0">
            <a:spAutoFit/>
          </a:bodyPr>
          <a:lstStyle/>
          <a:p>
            <a:pPr>
              <a:lnSpc>
                <a:spcPts val="6121"/>
              </a:lnSpc>
            </a:pPr>
            <a:r>
              <a:rPr lang="en-US" sz="5100">
                <a:solidFill>
                  <a:srgbClr val="FFFFFF"/>
                </a:solidFill>
                <a:latin typeface="Norwester"/>
              </a:rPr>
              <a:t>EMPIRICAL EVALUATION OF EYE DISEASE DETECTION THROUGH MACHINE LEARNING TECHNIQUES</a:t>
            </a:r>
          </a:p>
        </p:txBody>
      </p:sp>
      <p:sp>
        <p:nvSpPr>
          <p:cNvPr name="TextBox 7" id="7"/>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952779" y="1000125"/>
            <a:ext cx="10306521" cy="7773963"/>
          </a:xfrm>
          <a:prstGeom prst="rect">
            <a:avLst/>
          </a:prstGeom>
        </p:spPr>
        <p:txBody>
          <a:bodyPr anchor="t" rtlCol="false" tIns="0" lIns="0" bIns="0" rIns="0">
            <a:spAutoFit/>
          </a:bodyPr>
          <a:lstStyle/>
          <a:p>
            <a:pPr marL="533001" indent="-266500" lvl="1">
              <a:lnSpc>
                <a:spcPts val="3209"/>
              </a:lnSpc>
              <a:buFont typeface="Arial"/>
              <a:buChar char="•"/>
            </a:pPr>
            <a:r>
              <a:rPr lang="en-US" sz="2468">
                <a:solidFill>
                  <a:srgbClr val="191824"/>
                </a:solidFill>
                <a:latin typeface="HK Grotesk Medium"/>
              </a:rPr>
              <a:t>A Multiscale Optimization Approach To Detect Exudates In The Macula Carla Agurto, Victor Murray, Honggang Yu, Jeffrey Wigdahl, Marios Pattichis, Sheila Nemeth, E. Simon Barriga, And Peter Soliz. </a:t>
            </a:r>
          </a:p>
          <a:p>
            <a:pPr marL="533001" indent="-266500" lvl="1">
              <a:lnSpc>
                <a:spcPts val="3209"/>
              </a:lnSpc>
              <a:buFont typeface="Arial"/>
              <a:buChar char="•"/>
            </a:pPr>
            <a:r>
              <a:rPr lang="en-US" sz="2468">
                <a:solidFill>
                  <a:srgbClr val="191824"/>
                </a:solidFill>
                <a:latin typeface="HK Grotesk Medium"/>
              </a:rPr>
              <a:t>Tae-Young Heo, Kyoung Min Kim 1, Hyun Kyu Min, Sun Mi Gu, Jae Hyun Kim, Jaesuk Yun And Jung Kee Min “Development Of A Deep-Learning-Based Artificial Intelligence Tool For Differential Diagnosis Between Dry And Neovascular Age-Related Macular Degeneration “.</a:t>
            </a:r>
          </a:p>
          <a:p>
            <a:pPr marL="533001" indent="-266500" lvl="1">
              <a:lnSpc>
                <a:spcPts val="3209"/>
              </a:lnSpc>
              <a:buFont typeface="Arial"/>
              <a:buChar char="•"/>
            </a:pPr>
            <a:r>
              <a:rPr lang="en-US" sz="2468">
                <a:solidFill>
                  <a:srgbClr val="191824"/>
                </a:solidFill>
                <a:latin typeface="HK Grotesk Medium"/>
              </a:rPr>
              <a:t>Chatterjee .B.M. Handbook Of Opthalmology, 6th Edition Revised And Enlarged, New Delhi, Cbs Publishers &amp; Distributers, 2002. </a:t>
            </a:r>
          </a:p>
          <a:p>
            <a:pPr marL="533001" indent="-266500" lvl="1">
              <a:lnSpc>
                <a:spcPts val="3209"/>
              </a:lnSpc>
              <a:buFont typeface="Arial"/>
              <a:buChar char="•"/>
            </a:pPr>
            <a:r>
              <a:rPr lang="en-US" sz="2468">
                <a:solidFill>
                  <a:srgbClr val="191824"/>
                </a:solidFill>
                <a:latin typeface="HK Grotesk Medium"/>
              </a:rPr>
              <a:t>R. S. Rekhi, A. Issac, M. K. Dutta, And C. M. Travieso, ‘‘Automated Classification Of Exudates From Digital Fundus Images,’’ In Proc. Int. Conf. Workshop Bio Inspired Intell. (Iwobi), Jul 2017, Pp. 1–6. </a:t>
            </a:r>
          </a:p>
          <a:p>
            <a:pPr marL="533001" indent="-266500" lvl="1">
              <a:lnSpc>
                <a:spcPts val="3209"/>
              </a:lnSpc>
              <a:buFont typeface="Arial"/>
              <a:buChar char="•"/>
            </a:pPr>
            <a:r>
              <a:rPr lang="en-US" sz="2468">
                <a:solidFill>
                  <a:srgbClr val="191824"/>
                </a:solidFill>
                <a:latin typeface="HK Grotesk Medium"/>
              </a:rPr>
              <a:t>P. Sermanet, D. Eigen, X. Zhang, M. Mathieu, R. Fergus, and Y. Lecun, OverFeat: Integrated Recognition, Localization and Detection using Convolutional Networks, 2014.</a:t>
            </a:r>
          </a:p>
          <a:p>
            <a:pPr marL="533001" indent="-266500" lvl="1">
              <a:lnSpc>
                <a:spcPts val="3209"/>
              </a:lnSpc>
              <a:buFont typeface="Arial"/>
              <a:buChar char="•"/>
            </a:pPr>
            <a:r>
              <a:rPr lang="en-US" sz="2468">
                <a:solidFill>
                  <a:srgbClr val="191824"/>
                </a:solidFill>
                <a:latin typeface="HK Grotesk Medium"/>
              </a:rPr>
              <a:t>D. Erhan, C. Szegedy, A. Toshev, D. Anguelov Scalable Object Detection using Deep Neural Networks Proceedings of the IEEE conference on computer vision and pattern recognition (2014), pp. 2147-2154 </a:t>
            </a:r>
          </a:p>
          <a:p>
            <a:pPr algn="l" marL="0" indent="0" lvl="0">
              <a:lnSpc>
                <a:spcPts val="219"/>
              </a:lnSpc>
              <a:spcBef>
                <a:spcPct val="0"/>
              </a:spcBef>
            </a:pPr>
          </a:p>
        </p:txBody>
      </p:sp>
      <p:pic>
        <p:nvPicPr>
          <p:cNvPr name="Picture 3" id="3"/>
          <p:cNvPicPr>
            <a:picLocks noChangeAspect="true"/>
          </p:cNvPicPr>
          <p:nvPr/>
        </p:nvPicPr>
        <p:blipFill>
          <a:blip r:embed="rId2"/>
          <a:srcRect l="0" t="0" r="0" b="0"/>
          <a:stretch>
            <a:fillRect/>
          </a:stretch>
        </p:blipFill>
        <p:spPr>
          <a:xfrm flipH="false" flipV="false" rot="0">
            <a:off x="428826" y="291732"/>
            <a:ext cx="3432707" cy="3432707"/>
          </a:xfrm>
          <a:prstGeom prst="rect">
            <a:avLst/>
          </a:prstGeom>
        </p:spPr>
      </p:pic>
      <p:sp>
        <p:nvSpPr>
          <p:cNvPr name="TextBox 4" id="4"/>
          <p:cNvSpPr txBox="true"/>
          <p:nvPr/>
        </p:nvSpPr>
        <p:spPr>
          <a:xfrm rot="0">
            <a:off x="2743689" y="1903310"/>
            <a:ext cx="4809143" cy="881478"/>
          </a:xfrm>
          <a:prstGeom prst="rect">
            <a:avLst/>
          </a:prstGeom>
        </p:spPr>
        <p:txBody>
          <a:bodyPr anchor="t" rtlCol="false" tIns="0" lIns="0" bIns="0" rIns="0">
            <a:spAutoFit/>
          </a:bodyPr>
          <a:lstStyle/>
          <a:p>
            <a:pPr>
              <a:lnSpc>
                <a:spcPts val="5639"/>
              </a:lnSpc>
            </a:pPr>
            <a:r>
              <a:rPr lang="en-US" sz="5126">
                <a:solidFill>
                  <a:srgbClr val="191824"/>
                </a:solidFill>
                <a:latin typeface="Cooper Hewitt"/>
              </a:rPr>
              <a:t>REFERENCES</a:t>
            </a:r>
          </a:p>
        </p:txBody>
      </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10800000">
            <a:off x="428826" y="761557"/>
            <a:ext cx="2275481" cy="2493057"/>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516002" y="647472"/>
            <a:ext cx="8840238" cy="1314450"/>
          </a:xfrm>
          <a:prstGeom prst="rect">
            <a:avLst/>
          </a:prstGeom>
        </p:spPr>
        <p:txBody>
          <a:bodyPr anchor="t" rtlCol="false" tIns="0" lIns="0" bIns="0" rIns="0">
            <a:spAutoFit/>
          </a:bodyPr>
          <a:lstStyle/>
          <a:p>
            <a:pPr>
              <a:lnSpc>
                <a:spcPts val="8760"/>
              </a:lnSpc>
            </a:pPr>
            <a:r>
              <a:rPr lang="en-US" sz="7300">
                <a:solidFill>
                  <a:srgbClr val="191824"/>
                </a:solidFill>
                <a:latin typeface="Cooper Hewitt"/>
              </a:rPr>
              <a:t>GROUP MEMBERS</a:t>
            </a:r>
          </a:p>
        </p:txBody>
      </p:sp>
      <p:grpSp>
        <p:nvGrpSpPr>
          <p:cNvPr name="Group 3" id="3"/>
          <p:cNvGrpSpPr/>
          <p:nvPr/>
        </p:nvGrpSpPr>
        <p:grpSpPr>
          <a:xfrm rot="0">
            <a:off x="9647200" y="3297986"/>
            <a:ext cx="7612100" cy="5960314"/>
            <a:chOff x="0" y="0"/>
            <a:chExt cx="10149467" cy="7947085"/>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5027165" y="0"/>
              <a:ext cx="5122301" cy="6178214"/>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2252882"/>
              <a:ext cx="6104896" cy="5694203"/>
            </a:xfrm>
            <a:prstGeom prst="rect">
              <a:avLst/>
            </a:prstGeom>
          </p:spPr>
        </p:pic>
      </p:grpSp>
      <p:sp>
        <p:nvSpPr>
          <p:cNvPr name="TextBox 6" id="6"/>
          <p:cNvSpPr txBox="true"/>
          <p:nvPr/>
        </p:nvSpPr>
        <p:spPr>
          <a:xfrm rot="0">
            <a:off x="516002" y="5133975"/>
            <a:ext cx="10153114" cy="4076700"/>
          </a:xfrm>
          <a:prstGeom prst="rect">
            <a:avLst/>
          </a:prstGeom>
        </p:spPr>
        <p:txBody>
          <a:bodyPr anchor="t" rtlCol="false" tIns="0" lIns="0" bIns="0" rIns="0">
            <a:spAutoFit/>
          </a:bodyPr>
          <a:lstStyle/>
          <a:p>
            <a:pPr>
              <a:lnSpc>
                <a:spcPts val="4631"/>
              </a:lnSpc>
            </a:pPr>
            <a:r>
              <a:rPr lang="en-US" sz="3859">
                <a:solidFill>
                  <a:srgbClr val="191824"/>
                </a:solidFill>
                <a:latin typeface="HK Grotesk Bold"/>
              </a:rPr>
              <a:t>Manoj Kumar Bonu -700740713 </a:t>
            </a:r>
          </a:p>
          <a:p>
            <a:pPr>
              <a:lnSpc>
                <a:spcPts val="4631"/>
              </a:lnSpc>
            </a:pPr>
          </a:p>
          <a:p>
            <a:pPr>
              <a:lnSpc>
                <a:spcPts val="4631"/>
              </a:lnSpc>
            </a:pPr>
            <a:r>
              <a:rPr lang="en-US" sz="3859">
                <a:solidFill>
                  <a:srgbClr val="191824"/>
                </a:solidFill>
                <a:latin typeface="HK Grotesk Bold"/>
              </a:rPr>
              <a:t>Kishore Simhadri - 700739776</a:t>
            </a:r>
          </a:p>
          <a:p>
            <a:pPr>
              <a:lnSpc>
                <a:spcPts val="4631"/>
              </a:lnSpc>
            </a:pPr>
          </a:p>
          <a:p>
            <a:pPr>
              <a:lnSpc>
                <a:spcPts val="4631"/>
              </a:lnSpc>
            </a:pPr>
            <a:r>
              <a:rPr lang="en-US" sz="3859">
                <a:solidFill>
                  <a:srgbClr val="191824"/>
                </a:solidFill>
                <a:latin typeface="HK Grotesk Bold"/>
              </a:rPr>
              <a:t>Ravali Budidhi - 700727355</a:t>
            </a:r>
          </a:p>
          <a:p>
            <a:pPr>
              <a:lnSpc>
                <a:spcPts val="4631"/>
              </a:lnSpc>
            </a:pPr>
          </a:p>
          <a:p>
            <a:pPr>
              <a:lnSpc>
                <a:spcPts val="4631"/>
              </a:lnSpc>
            </a:pPr>
            <a:r>
              <a:rPr lang="en-US" sz="3859">
                <a:solidFill>
                  <a:srgbClr val="191824"/>
                </a:solidFill>
                <a:latin typeface="HK Grotesk Bold"/>
              </a:rPr>
              <a:t>Dhheeraj Boleenenni- 700727909</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1028700" y="904875"/>
            <a:ext cx="10264276" cy="1184275"/>
          </a:xfrm>
          <a:prstGeom prst="rect">
            <a:avLst/>
          </a:prstGeom>
        </p:spPr>
        <p:txBody>
          <a:bodyPr anchor="t" rtlCol="false" tIns="0" lIns="0" bIns="0" rIns="0">
            <a:spAutoFit/>
          </a:bodyPr>
          <a:lstStyle/>
          <a:p>
            <a:pPr>
              <a:lnSpc>
                <a:spcPts val="7699"/>
              </a:lnSpc>
            </a:pPr>
            <a:r>
              <a:rPr lang="en-US" sz="6999">
                <a:solidFill>
                  <a:srgbClr val="FFFFFF"/>
                </a:solidFill>
                <a:latin typeface="Cooper Hewitt"/>
              </a:rPr>
              <a:t>RESPONSIBILITIES</a:t>
            </a:r>
          </a:p>
        </p:txBody>
      </p:sp>
      <p:sp>
        <p:nvSpPr>
          <p:cNvPr name="TextBox 3" id="3"/>
          <p:cNvSpPr txBox="true"/>
          <p:nvPr/>
        </p:nvSpPr>
        <p:spPr>
          <a:xfrm rot="0">
            <a:off x="15985595" y="1019175"/>
            <a:ext cx="1273705" cy="390297"/>
          </a:xfrm>
          <a:prstGeom prst="rect">
            <a:avLst/>
          </a:prstGeom>
        </p:spPr>
        <p:txBody>
          <a:bodyPr anchor="t" rtlCol="false" tIns="0" lIns="0" bIns="0" rIns="0">
            <a:spAutoFit/>
          </a:bodyPr>
          <a:lstStyle/>
          <a:p>
            <a:pPr algn="r">
              <a:lnSpc>
                <a:spcPts val="3000"/>
              </a:lnSpc>
            </a:pPr>
            <a:r>
              <a:rPr lang="en-US" sz="2500">
                <a:solidFill>
                  <a:srgbClr val="FFFFFF"/>
                </a:solidFill>
                <a:latin typeface="HK Grotesk Medium"/>
              </a:rPr>
              <a:t>07</a:t>
            </a:r>
          </a:p>
        </p:txBody>
      </p:sp>
      <p:sp>
        <p:nvSpPr>
          <p:cNvPr name="TextBox 4" id="4"/>
          <p:cNvSpPr txBox="true"/>
          <p:nvPr/>
        </p:nvSpPr>
        <p:spPr>
          <a:xfrm rot="0">
            <a:off x="2367641" y="7084122"/>
            <a:ext cx="4703615" cy="1746885"/>
          </a:xfrm>
          <a:prstGeom prst="rect">
            <a:avLst/>
          </a:prstGeom>
        </p:spPr>
        <p:txBody>
          <a:bodyPr anchor="t" rtlCol="false" tIns="0" lIns="0" bIns="0" rIns="0">
            <a:spAutoFit/>
          </a:bodyPr>
          <a:lstStyle/>
          <a:p>
            <a:pPr>
              <a:lnSpc>
                <a:spcPts val="3509"/>
              </a:lnSpc>
            </a:pPr>
            <a:r>
              <a:rPr lang="en-US" sz="2699">
                <a:solidFill>
                  <a:srgbClr val="FFFFFF"/>
                </a:solidFill>
                <a:latin typeface="HK Grotesk Medium"/>
              </a:rPr>
              <a:t>Ravali Budidhi</a:t>
            </a:r>
          </a:p>
          <a:p>
            <a:pPr>
              <a:lnSpc>
                <a:spcPts val="3509"/>
              </a:lnSpc>
            </a:pPr>
          </a:p>
          <a:p>
            <a:pPr marL="582930" indent="-291465" lvl="1">
              <a:lnSpc>
                <a:spcPts val="3510"/>
              </a:lnSpc>
              <a:buFont typeface="Arial"/>
              <a:buChar char="•"/>
            </a:pPr>
            <a:r>
              <a:rPr lang="en-US" sz="2700">
                <a:solidFill>
                  <a:srgbClr val="FFFFFF"/>
                </a:solidFill>
                <a:latin typeface="HK Grotesk Medium"/>
              </a:rPr>
              <a:t>Worked on Dataset, Decision Tree.</a:t>
            </a:r>
          </a:p>
        </p:txBody>
      </p:sp>
      <p:sp>
        <p:nvSpPr>
          <p:cNvPr name="TextBox 5" id="5"/>
          <p:cNvSpPr txBox="true"/>
          <p:nvPr/>
        </p:nvSpPr>
        <p:spPr>
          <a:xfrm rot="0">
            <a:off x="10606774" y="6976591"/>
            <a:ext cx="5025085" cy="1746885"/>
          </a:xfrm>
          <a:prstGeom prst="rect">
            <a:avLst/>
          </a:prstGeom>
        </p:spPr>
        <p:txBody>
          <a:bodyPr anchor="t" rtlCol="false" tIns="0" lIns="0" bIns="0" rIns="0">
            <a:spAutoFit/>
          </a:bodyPr>
          <a:lstStyle/>
          <a:p>
            <a:pPr>
              <a:lnSpc>
                <a:spcPts val="3509"/>
              </a:lnSpc>
            </a:pPr>
            <a:r>
              <a:rPr lang="en-US" sz="2699">
                <a:solidFill>
                  <a:srgbClr val="FFFFFF"/>
                </a:solidFill>
                <a:latin typeface="HK Grotesk Medium"/>
              </a:rPr>
              <a:t>Dhheeraj Boleenenni</a:t>
            </a:r>
          </a:p>
          <a:p>
            <a:pPr>
              <a:lnSpc>
                <a:spcPts val="3509"/>
              </a:lnSpc>
            </a:pPr>
          </a:p>
          <a:p>
            <a:pPr marL="582930" indent="-291465" lvl="1">
              <a:lnSpc>
                <a:spcPts val="3510"/>
              </a:lnSpc>
              <a:buFont typeface="Arial"/>
              <a:buChar char="•"/>
            </a:pPr>
            <a:r>
              <a:rPr lang="en-US" sz="2700">
                <a:solidFill>
                  <a:srgbClr val="FFFFFF"/>
                </a:solidFill>
                <a:latin typeface="HK Grotesk Medium"/>
              </a:rPr>
              <a:t>Worked on Dataset, Logistic Regression. </a:t>
            </a:r>
          </a:p>
        </p:txBody>
      </p:sp>
      <p:sp>
        <p:nvSpPr>
          <p:cNvPr name="TextBox 6" id="6"/>
          <p:cNvSpPr txBox="true"/>
          <p:nvPr/>
        </p:nvSpPr>
        <p:spPr>
          <a:xfrm rot="0">
            <a:off x="10606774" y="3443245"/>
            <a:ext cx="5378821" cy="2185035"/>
          </a:xfrm>
          <a:prstGeom prst="rect">
            <a:avLst/>
          </a:prstGeom>
        </p:spPr>
        <p:txBody>
          <a:bodyPr anchor="t" rtlCol="false" tIns="0" lIns="0" bIns="0" rIns="0">
            <a:spAutoFit/>
          </a:bodyPr>
          <a:lstStyle/>
          <a:p>
            <a:pPr>
              <a:lnSpc>
                <a:spcPts val="3509"/>
              </a:lnSpc>
            </a:pPr>
            <a:r>
              <a:rPr lang="en-US" sz="2699">
                <a:solidFill>
                  <a:srgbClr val="FFFFFF"/>
                </a:solidFill>
                <a:latin typeface="HK Grotesk Medium"/>
              </a:rPr>
              <a:t>Kishore</a:t>
            </a:r>
            <a:r>
              <a:rPr lang="en-US" sz="2699">
                <a:solidFill>
                  <a:srgbClr val="FFFFFF"/>
                </a:solidFill>
                <a:latin typeface="HK Grotesk Medium"/>
              </a:rPr>
              <a:t> Simhadri</a:t>
            </a:r>
          </a:p>
          <a:p>
            <a:pPr>
              <a:lnSpc>
                <a:spcPts val="3509"/>
              </a:lnSpc>
            </a:pPr>
          </a:p>
          <a:p>
            <a:pPr marL="582930" indent="-291465" lvl="1">
              <a:lnSpc>
                <a:spcPts val="3510"/>
              </a:lnSpc>
              <a:buFont typeface="Arial"/>
              <a:buChar char="•"/>
            </a:pPr>
            <a:r>
              <a:rPr lang="en-US" sz="2700">
                <a:solidFill>
                  <a:srgbClr val="FFFFFF"/>
                </a:solidFill>
                <a:latin typeface="HK Grotesk Medium"/>
              </a:rPr>
              <a:t> Worked on Dataset,   Data Visualization, Naive Bayes, Documentation. </a:t>
            </a:r>
          </a:p>
        </p:txBody>
      </p:sp>
      <p:sp>
        <p:nvSpPr>
          <p:cNvPr name="TextBox 7" id="7"/>
          <p:cNvSpPr txBox="true"/>
          <p:nvPr/>
        </p:nvSpPr>
        <p:spPr>
          <a:xfrm rot="0">
            <a:off x="2367641" y="3443245"/>
            <a:ext cx="4703615" cy="2185035"/>
          </a:xfrm>
          <a:prstGeom prst="rect">
            <a:avLst/>
          </a:prstGeom>
        </p:spPr>
        <p:txBody>
          <a:bodyPr anchor="t" rtlCol="false" tIns="0" lIns="0" bIns="0" rIns="0">
            <a:spAutoFit/>
          </a:bodyPr>
          <a:lstStyle/>
          <a:p>
            <a:pPr>
              <a:lnSpc>
                <a:spcPts val="3509"/>
              </a:lnSpc>
            </a:pPr>
            <a:r>
              <a:rPr lang="en-US" sz="2699">
                <a:solidFill>
                  <a:srgbClr val="FFFFFF"/>
                </a:solidFill>
                <a:latin typeface="HK Grotesk Medium"/>
              </a:rPr>
              <a:t>Manoj Kumar Bonu</a:t>
            </a:r>
          </a:p>
          <a:p>
            <a:pPr>
              <a:lnSpc>
                <a:spcPts val="3509"/>
              </a:lnSpc>
            </a:pPr>
          </a:p>
          <a:p>
            <a:pPr marL="582930" indent="-291465" lvl="1">
              <a:lnSpc>
                <a:spcPts val="3510"/>
              </a:lnSpc>
              <a:buFont typeface="Arial"/>
              <a:buChar char="•"/>
            </a:pPr>
            <a:r>
              <a:rPr lang="en-US" sz="2700">
                <a:solidFill>
                  <a:srgbClr val="FFFFFF"/>
                </a:solidFill>
                <a:latin typeface="HK Grotesk Medium"/>
              </a:rPr>
              <a:t>Worked on Dataset, Data Preprocessing, SVM, Documentation.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8164011" y="594219"/>
            <a:ext cx="9095289" cy="1184275"/>
          </a:xfrm>
          <a:prstGeom prst="rect">
            <a:avLst/>
          </a:prstGeom>
        </p:spPr>
        <p:txBody>
          <a:bodyPr anchor="t" rtlCol="false" tIns="0" lIns="0" bIns="0" rIns="0">
            <a:spAutoFit/>
          </a:bodyPr>
          <a:lstStyle/>
          <a:p>
            <a:pPr>
              <a:lnSpc>
                <a:spcPts val="7699"/>
              </a:lnSpc>
            </a:pPr>
            <a:r>
              <a:rPr lang="en-US" sz="6999">
                <a:solidFill>
                  <a:srgbClr val="FFFFFF"/>
                </a:solidFill>
                <a:latin typeface="Cooper Hewitt"/>
              </a:rPr>
              <a:t>MOTIVATION</a:t>
            </a:r>
          </a:p>
        </p:txBody>
      </p:sp>
      <p:sp>
        <p:nvSpPr>
          <p:cNvPr name="TextBox 3" id="3"/>
          <p:cNvSpPr txBox="true"/>
          <p:nvPr/>
        </p:nvSpPr>
        <p:spPr>
          <a:xfrm rot="0">
            <a:off x="8164011" y="2007235"/>
            <a:ext cx="9095289" cy="6642735"/>
          </a:xfrm>
          <a:prstGeom prst="rect">
            <a:avLst/>
          </a:prstGeom>
        </p:spPr>
        <p:txBody>
          <a:bodyPr anchor="t" rtlCol="false" tIns="0" lIns="0" bIns="0" rIns="0">
            <a:spAutoFit/>
          </a:bodyPr>
          <a:lstStyle/>
          <a:p>
            <a:pPr marL="582928" indent="-291464" lvl="1">
              <a:lnSpc>
                <a:spcPts val="3509"/>
              </a:lnSpc>
              <a:buFont typeface="Arial"/>
              <a:buChar char="•"/>
            </a:pPr>
            <a:r>
              <a:rPr lang="en-US" sz="2699">
                <a:solidFill>
                  <a:srgbClr val="FFFFFF"/>
                </a:solidFill>
                <a:latin typeface="Cooper Hewitt"/>
              </a:rPr>
              <a:t>Machine Learning Engineer must spend lots of time pre-processing or purifying data before creating a model from scratch, and the vast majority of Machine Learning Engineers devote a considerable deal of time and effort to this aspect of their job. </a:t>
            </a:r>
          </a:p>
          <a:p>
            <a:pPr marL="582928" indent="-291464" lvl="1">
              <a:lnSpc>
                <a:spcPts val="3509"/>
              </a:lnSpc>
              <a:buFont typeface="Arial"/>
              <a:buChar char="•"/>
            </a:pPr>
            <a:r>
              <a:rPr lang="en-US" sz="2699">
                <a:solidFill>
                  <a:srgbClr val="FFFFFF"/>
                </a:solidFill>
                <a:latin typeface="Cooper Hewitt"/>
              </a:rPr>
              <a:t>Outlier detection and treatment, missing value treatment, and the elimination of undesirable or noisy data are a few examples of data pre-processing techniques. </a:t>
            </a:r>
          </a:p>
          <a:p>
            <a:pPr marL="582928" indent="-291464" lvl="1">
              <a:lnSpc>
                <a:spcPts val="3509"/>
              </a:lnSpc>
              <a:buFont typeface="Arial"/>
              <a:buChar char="•"/>
            </a:pPr>
            <a:r>
              <a:rPr lang="en-US" sz="2699">
                <a:solidFill>
                  <a:srgbClr val="FFFFFF"/>
                </a:solidFill>
                <a:latin typeface="Cooper Hewitt"/>
              </a:rPr>
              <a:t>In order for machine learning to be performed in accordance with medical guidance, pre-processing must be undertaken. This includes data cleaning and normalization, as well as noisy data filtering and missing value handling.</a:t>
            </a:r>
          </a:p>
          <a:p>
            <a:pPr>
              <a:lnSpc>
                <a:spcPts val="3510"/>
              </a:lnSpc>
            </a:pPr>
          </a:p>
        </p:txBody>
      </p:sp>
      <p:grpSp>
        <p:nvGrpSpPr>
          <p:cNvPr name="Group 4" id="4"/>
          <p:cNvGrpSpPr/>
          <p:nvPr/>
        </p:nvGrpSpPr>
        <p:grpSpPr>
          <a:xfrm rot="0">
            <a:off x="1411277" y="2112010"/>
            <a:ext cx="5223321" cy="6062980"/>
            <a:chOff x="0" y="0"/>
            <a:chExt cx="6964428" cy="8083973"/>
          </a:xfrm>
        </p:grpSpPr>
        <p:pic>
          <p:nvPicPr>
            <p:cNvPr name="Picture 5" id="5"/>
            <p:cNvPicPr>
              <a:picLocks noChangeAspect="true"/>
            </p:cNvPicPr>
            <p:nvPr/>
          </p:nvPicPr>
          <p:blipFill>
            <a:blip r:embed="rId2"/>
            <a:srcRect l="22848" t="13440" r="22848" b="0"/>
            <a:stretch>
              <a:fillRect/>
            </a:stretch>
          </p:blipFill>
          <p:spPr>
            <a:xfrm flipH="false" flipV="false" rot="5400000">
              <a:off x="486207" y="1605753"/>
              <a:ext cx="7209994" cy="5746447"/>
            </a:xfrm>
            <a:prstGeom prst="rect">
              <a:avLst/>
            </a:prstGeom>
          </p:spPr>
        </p:pic>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5977741" cy="7209994"/>
            </a:xfrm>
            <a:prstGeom prst="rect">
              <a:avLst/>
            </a:prstGeom>
          </p:spPr>
        </p:pic>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51620" y="2824067"/>
            <a:ext cx="7207680" cy="6434233"/>
            <a:chOff x="0" y="0"/>
            <a:chExt cx="9610240" cy="8578977"/>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632024" y="0"/>
              <a:ext cx="4978216" cy="5225227"/>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2306285"/>
              <a:ext cx="6521702" cy="6272692"/>
            </a:xfrm>
            <a:prstGeom prst="rect">
              <a:avLst/>
            </a:prstGeom>
          </p:spPr>
        </p:pic>
      </p:grpSp>
      <p:sp>
        <p:nvSpPr>
          <p:cNvPr name="AutoShape 5" id="5"/>
          <p:cNvSpPr/>
          <p:nvPr/>
        </p:nvSpPr>
        <p:spPr>
          <a:xfrm rot="0">
            <a:off x="0" y="0"/>
            <a:ext cx="8882573" cy="10287000"/>
          </a:xfrm>
          <a:prstGeom prst="rect">
            <a:avLst/>
          </a:prstGeom>
          <a:solidFill>
            <a:srgbClr val="191824"/>
          </a:solidFill>
        </p:spPr>
      </p:sp>
      <p:sp>
        <p:nvSpPr>
          <p:cNvPr name="TextBox 6" id="6"/>
          <p:cNvSpPr txBox="true"/>
          <p:nvPr/>
        </p:nvSpPr>
        <p:spPr>
          <a:xfrm rot="0">
            <a:off x="466953" y="565036"/>
            <a:ext cx="6799824" cy="1184275"/>
          </a:xfrm>
          <a:prstGeom prst="rect">
            <a:avLst/>
          </a:prstGeom>
        </p:spPr>
        <p:txBody>
          <a:bodyPr anchor="t" rtlCol="false" tIns="0" lIns="0" bIns="0" rIns="0">
            <a:spAutoFit/>
          </a:bodyPr>
          <a:lstStyle/>
          <a:p>
            <a:pPr>
              <a:lnSpc>
                <a:spcPts val="7699"/>
              </a:lnSpc>
            </a:pPr>
            <a:r>
              <a:rPr lang="en-US" sz="6999">
                <a:solidFill>
                  <a:srgbClr val="FFFFFF"/>
                </a:solidFill>
                <a:latin typeface="Cooper Hewitt"/>
              </a:rPr>
              <a:t>OBJECTIVES</a:t>
            </a:r>
          </a:p>
        </p:txBody>
      </p:sp>
      <p:sp>
        <p:nvSpPr>
          <p:cNvPr name="TextBox 7" id="7"/>
          <p:cNvSpPr txBox="true"/>
          <p:nvPr/>
        </p:nvSpPr>
        <p:spPr>
          <a:xfrm rot="0">
            <a:off x="466953" y="2636845"/>
            <a:ext cx="6648420" cy="6331867"/>
          </a:xfrm>
          <a:prstGeom prst="rect">
            <a:avLst/>
          </a:prstGeom>
        </p:spPr>
        <p:txBody>
          <a:bodyPr anchor="t" rtlCol="false" tIns="0" lIns="0" bIns="0" rIns="0">
            <a:spAutoFit/>
          </a:bodyPr>
          <a:lstStyle/>
          <a:p>
            <a:pPr marL="609316" indent="-304658" lvl="1">
              <a:lnSpc>
                <a:spcPts val="3104"/>
              </a:lnSpc>
              <a:buFont typeface="Arial"/>
              <a:buChar char="•"/>
            </a:pPr>
            <a:r>
              <a:rPr lang="en-US" sz="2822">
                <a:solidFill>
                  <a:srgbClr val="FFFFFF"/>
                </a:solidFill>
                <a:latin typeface="Cooper Hewitt"/>
              </a:rPr>
              <a:t>Fortunately, standard taxonomies reduce redundant information, ensuring that no aspect is overlooked during the analysis and diagnosis process. </a:t>
            </a:r>
          </a:p>
          <a:p>
            <a:pPr>
              <a:lnSpc>
                <a:spcPts val="3104"/>
              </a:lnSpc>
            </a:pPr>
          </a:p>
          <a:p>
            <a:pPr marL="609316" indent="-304658" lvl="1">
              <a:lnSpc>
                <a:spcPts val="3104"/>
              </a:lnSpc>
              <a:buFont typeface="Arial"/>
              <a:buChar char="•"/>
            </a:pPr>
            <a:r>
              <a:rPr lang="en-US" sz="2822">
                <a:solidFill>
                  <a:srgbClr val="FFFFFF"/>
                </a:solidFill>
                <a:latin typeface="Cooper Hewitt"/>
              </a:rPr>
              <a:t>Missing values might also have a negative impact on machine learning.</a:t>
            </a:r>
          </a:p>
          <a:p>
            <a:pPr>
              <a:lnSpc>
                <a:spcPts val="3104"/>
              </a:lnSpc>
            </a:pPr>
          </a:p>
          <a:p>
            <a:pPr marL="609316" indent="-304658" lvl="1">
              <a:lnSpc>
                <a:spcPts val="3104"/>
              </a:lnSpc>
              <a:buFont typeface="Arial"/>
              <a:buChar char="•"/>
            </a:pPr>
            <a:r>
              <a:rPr lang="en-US" sz="2822">
                <a:solidFill>
                  <a:srgbClr val="FFFFFF"/>
                </a:solidFill>
                <a:latin typeface="Cooper Hewitt"/>
              </a:rPr>
              <a:t>Specifically, two strategies were used in this study to deal with missing values: first, the deletion of records that had more than 60% of their values missing, and second, a two-step diagnostic method using segmentation.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24"/>
        </a:solidFill>
      </p:bgPr>
    </p:bg>
    <p:spTree>
      <p:nvGrpSpPr>
        <p:cNvPr id="1" name=""/>
        <p:cNvGrpSpPr/>
        <p:nvPr/>
      </p:nvGrpSpPr>
      <p:grpSpPr>
        <a:xfrm>
          <a:off x="0" y="0"/>
          <a:ext cx="0" cy="0"/>
          <a:chOff x="0" y="0"/>
          <a:chExt cx="0" cy="0"/>
        </a:xfrm>
      </p:grpSpPr>
      <p:sp>
        <p:nvSpPr>
          <p:cNvPr name="TextBox 2" id="2"/>
          <p:cNvSpPr txBox="true"/>
          <p:nvPr/>
        </p:nvSpPr>
        <p:spPr>
          <a:xfrm rot="0">
            <a:off x="7476956" y="432015"/>
            <a:ext cx="7337222" cy="1069545"/>
          </a:xfrm>
          <a:prstGeom prst="rect">
            <a:avLst/>
          </a:prstGeom>
        </p:spPr>
        <p:txBody>
          <a:bodyPr anchor="t" rtlCol="false" tIns="0" lIns="0" bIns="0" rIns="0">
            <a:spAutoFit/>
          </a:bodyPr>
          <a:lstStyle/>
          <a:p>
            <a:pPr>
              <a:lnSpc>
                <a:spcPts val="6837"/>
              </a:lnSpc>
            </a:pPr>
            <a:r>
              <a:rPr lang="en-US" sz="6216">
                <a:solidFill>
                  <a:srgbClr val="FFFFFF"/>
                </a:solidFill>
                <a:latin typeface="Cooper Hewitt"/>
              </a:rPr>
              <a:t>RELATED WORK</a:t>
            </a:r>
          </a:p>
        </p:txBody>
      </p:sp>
      <p:grpSp>
        <p:nvGrpSpPr>
          <p:cNvPr name="Group 3" id="3"/>
          <p:cNvGrpSpPr/>
          <p:nvPr/>
        </p:nvGrpSpPr>
        <p:grpSpPr>
          <a:xfrm rot="0">
            <a:off x="1028700" y="2952950"/>
            <a:ext cx="5354639" cy="4725369"/>
            <a:chOff x="0" y="0"/>
            <a:chExt cx="7139519" cy="6300491"/>
          </a:xfrm>
        </p:grpSpPr>
        <p:pic>
          <p:nvPicPr>
            <p:cNvPr name="Picture 4" id="4"/>
            <p:cNvPicPr>
              <a:picLocks noChangeAspect="true"/>
            </p:cNvPicPr>
            <p:nvPr/>
          </p:nvPicPr>
          <p:blipFill>
            <a:blip r:embed="rId2"/>
            <a:srcRect l="0" t="0" r="0" b="0"/>
            <a:stretch>
              <a:fillRect/>
            </a:stretch>
          </p:blipFill>
          <p:spPr>
            <a:xfrm flipH="false" flipV="false" rot="0">
              <a:off x="935098" y="1599141"/>
              <a:ext cx="6204421" cy="3102210"/>
            </a:xfrm>
            <a:prstGeom prst="rect">
              <a:avLst/>
            </a:prstGeom>
          </p:spPr>
        </p:pic>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0" y="0"/>
              <a:ext cx="3871938" cy="6300491"/>
            </a:xfrm>
            <a:prstGeom prst="rect">
              <a:avLst/>
            </a:prstGeom>
          </p:spPr>
        </p:pic>
      </p:grpSp>
      <p:sp>
        <p:nvSpPr>
          <p:cNvPr name="TextBox 6" id="6"/>
          <p:cNvSpPr txBox="true"/>
          <p:nvPr/>
        </p:nvSpPr>
        <p:spPr>
          <a:xfrm rot="0">
            <a:off x="7476956" y="1746679"/>
            <a:ext cx="9346410" cy="7511621"/>
          </a:xfrm>
          <a:prstGeom prst="rect">
            <a:avLst/>
          </a:prstGeom>
        </p:spPr>
        <p:txBody>
          <a:bodyPr anchor="t" rtlCol="false" tIns="0" lIns="0" bIns="0" rIns="0">
            <a:spAutoFit/>
          </a:bodyPr>
          <a:lstStyle/>
          <a:p>
            <a:pPr marL="586437" indent="-293219" lvl="1">
              <a:lnSpc>
                <a:spcPts val="2987"/>
              </a:lnSpc>
              <a:buFont typeface="Arial"/>
              <a:buChar char="•"/>
            </a:pPr>
            <a:r>
              <a:rPr lang="en-US" sz="2716">
                <a:solidFill>
                  <a:srgbClr val="FFFFFF"/>
                </a:solidFill>
                <a:latin typeface="Cooper Hewitt"/>
              </a:rPr>
              <a:t>Cataracts, iridocyclitis, and corneal haze are all prevalent eye problems in the elderly. Using machine learning techniques, a computer-based smart system was created to categorize various eye illnesses.</a:t>
            </a:r>
          </a:p>
          <a:p>
            <a:pPr>
              <a:lnSpc>
                <a:spcPts val="2987"/>
              </a:lnSpc>
            </a:pPr>
          </a:p>
          <a:p>
            <a:pPr marL="586437" indent="-293219" lvl="1">
              <a:lnSpc>
                <a:spcPts val="2987"/>
              </a:lnSpc>
              <a:buFont typeface="Arial"/>
              <a:buChar char="•"/>
            </a:pPr>
            <a:r>
              <a:rPr lang="en-US" sz="2716">
                <a:solidFill>
                  <a:srgbClr val="FFFFFF"/>
                </a:solidFill>
                <a:latin typeface="Cooper Hewitt"/>
              </a:rPr>
              <a:t>For each form of eye illness, characteristics are retrieved and employed by the classifiers, which include SVM, logistic regression, naive Bayes, and decision trees. </a:t>
            </a:r>
          </a:p>
          <a:p>
            <a:pPr>
              <a:lnSpc>
                <a:spcPts val="2987"/>
              </a:lnSpc>
            </a:pPr>
          </a:p>
          <a:p>
            <a:pPr marL="586437" indent="-293219" lvl="1">
              <a:lnSpc>
                <a:spcPts val="2987"/>
              </a:lnSpc>
              <a:buFont typeface="Arial"/>
              <a:buChar char="•"/>
            </a:pPr>
            <a:r>
              <a:rPr lang="en-US" sz="2716">
                <a:solidFill>
                  <a:srgbClr val="FFFFFF"/>
                </a:solidFill>
                <a:latin typeface="Cooper Hewitt"/>
              </a:rPr>
              <a:t>Illness criteria are built for the fuzzy-based classifier. Additional guidelines for different illnesses may overlap and be difficult to distinguish from photographs.</a:t>
            </a:r>
          </a:p>
          <a:p>
            <a:pPr>
              <a:lnSpc>
                <a:spcPts val="2987"/>
              </a:lnSpc>
            </a:pPr>
          </a:p>
          <a:p>
            <a:pPr marL="586437" indent="-293219" lvl="1">
              <a:lnSpc>
                <a:spcPts val="2987"/>
              </a:lnSpc>
              <a:buFont typeface="Arial"/>
              <a:buChar char="•"/>
            </a:pPr>
            <a:r>
              <a:rPr lang="en-US" sz="2716">
                <a:solidFill>
                  <a:srgbClr val="FFFFFF"/>
                </a:solidFill>
                <a:latin typeface="Cooper Hewitt"/>
              </a:rPr>
              <a:t>To begin, characteristics are extracted from photographs of each illness and treated as symptoms. Expert rules are then built around these aspects. </a:t>
            </a:r>
          </a:p>
          <a:p>
            <a:pPr>
              <a:lnSpc>
                <a:spcPts val="2987"/>
              </a:lnSpc>
            </a:pPr>
          </a:p>
          <a:p>
            <a:pPr marL="586437" indent="-293219" lvl="1">
              <a:lnSpc>
                <a:spcPts val="2987"/>
              </a:lnSpc>
              <a:buFont typeface="Arial"/>
              <a:buChar char="•"/>
            </a:pPr>
            <a:r>
              <a:rPr lang="en-US" sz="2716">
                <a:solidFill>
                  <a:srgbClr val="FFFFFF"/>
                </a:solidFill>
                <a:latin typeface="Cooper Hewitt"/>
              </a:rPr>
              <a:t>Finally, a decision tree classifier is created using forward chaining and depth-first search to complete the classification. </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5984020" cy="10287000"/>
          </a:xfrm>
          <a:prstGeom prst="rect">
            <a:avLst/>
          </a:prstGeom>
          <a:solidFill>
            <a:srgbClr val="191824"/>
          </a:solidFill>
        </p:spPr>
      </p:sp>
      <p:sp>
        <p:nvSpPr>
          <p:cNvPr name="TextBox 3" id="3"/>
          <p:cNvSpPr txBox="true"/>
          <p:nvPr/>
        </p:nvSpPr>
        <p:spPr>
          <a:xfrm rot="0">
            <a:off x="633396" y="1141382"/>
            <a:ext cx="5350624" cy="2155825"/>
          </a:xfrm>
          <a:prstGeom prst="rect">
            <a:avLst/>
          </a:prstGeom>
        </p:spPr>
        <p:txBody>
          <a:bodyPr anchor="t" rtlCol="false" tIns="0" lIns="0" bIns="0" rIns="0">
            <a:spAutoFit/>
          </a:bodyPr>
          <a:lstStyle/>
          <a:p>
            <a:pPr>
              <a:lnSpc>
                <a:spcPts val="7699"/>
              </a:lnSpc>
            </a:pPr>
            <a:r>
              <a:rPr lang="en-US" sz="6999">
                <a:solidFill>
                  <a:srgbClr val="FFFFFF"/>
                </a:solidFill>
                <a:latin typeface="Cooper Hewitt"/>
              </a:rPr>
              <a:t>PROBLEM STATEMENT</a:t>
            </a:r>
          </a:p>
        </p:txBody>
      </p:sp>
      <p:sp>
        <p:nvSpPr>
          <p:cNvPr name="TextBox 4" id="4"/>
          <p:cNvSpPr txBox="true"/>
          <p:nvPr/>
        </p:nvSpPr>
        <p:spPr>
          <a:xfrm rot="0">
            <a:off x="6569846" y="587426"/>
            <a:ext cx="7589440" cy="1326987"/>
          </a:xfrm>
          <a:prstGeom prst="rect">
            <a:avLst/>
          </a:prstGeom>
        </p:spPr>
        <p:txBody>
          <a:bodyPr anchor="t" rtlCol="false" tIns="0" lIns="0" bIns="0" rIns="0">
            <a:spAutoFit/>
          </a:bodyPr>
          <a:lstStyle/>
          <a:p>
            <a:pPr>
              <a:lnSpc>
                <a:spcPts val="3510"/>
              </a:lnSpc>
            </a:pPr>
            <a:r>
              <a:rPr lang="en-US" sz="2700">
                <a:solidFill>
                  <a:srgbClr val="191824"/>
                </a:solidFill>
                <a:latin typeface="HK Grotesk Medium"/>
              </a:rPr>
              <a:t>Presentations are tools that can be used as demonstrations, lectures, speeches, reports, and more. It is mostly presented before an audience. </a:t>
            </a:r>
          </a:p>
        </p:txBody>
      </p:sp>
    </p:spTree>
  </p:cSld>
  <p:clrMapOvr>
    <a:masterClrMapping/>
  </p:clrMapOvr>
</p:sld>
</file>

<file path=ppt/slides/slide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rot="0">
            <a:off x="0" y="0"/>
            <a:ext cx="5939959" cy="10287000"/>
          </a:xfrm>
          <a:prstGeom prst="rect">
            <a:avLst/>
          </a:prstGeom>
          <a:solidFill>
            <a:srgbClr val="191824"/>
          </a:solidFill>
        </p:spPr>
      </p:sp>
      <p:sp>
        <p:nvSpPr>
          <p:cNvPr name="TextBox 3" id="3"/>
          <p:cNvSpPr txBox="true"/>
          <p:nvPr/>
        </p:nvSpPr>
        <p:spPr>
          <a:xfrm rot="0">
            <a:off x="627555" y="1174132"/>
            <a:ext cx="7139893" cy="2155825"/>
          </a:xfrm>
          <a:prstGeom prst="rect">
            <a:avLst/>
          </a:prstGeom>
        </p:spPr>
        <p:txBody>
          <a:bodyPr anchor="t" rtlCol="false" tIns="0" lIns="0" bIns="0" rIns="0">
            <a:spAutoFit/>
          </a:bodyPr>
          <a:lstStyle/>
          <a:p>
            <a:pPr>
              <a:lnSpc>
                <a:spcPts val="7699"/>
              </a:lnSpc>
            </a:pPr>
            <a:r>
              <a:rPr lang="en-US" sz="6999">
                <a:solidFill>
                  <a:srgbClr val="FFFFFF"/>
                </a:solidFill>
                <a:latin typeface="Cooper Hewitt"/>
              </a:rPr>
              <a:t>PROPOSED SOLUTION</a:t>
            </a:r>
          </a:p>
        </p:txBody>
      </p:sp>
      <p:sp>
        <p:nvSpPr>
          <p:cNvPr name="TextBox 4" id="4"/>
          <p:cNvSpPr txBox="true"/>
          <p:nvPr/>
        </p:nvSpPr>
        <p:spPr>
          <a:xfrm rot="0">
            <a:off x="6513037" y="1202707"/>
            <a:ext cx="11119669" cy="7433457"/>
          </a:xfrm>
          <a:prstGeom prst="rect">
            <a:avLst/>
          </a:prstGeom>
        </p:spPr>
        <p:txBody>
          <a:bodyPr anchor="t" rtlCol="false" tIns="0" lIns="0" bIns="0" rIns="0">
            <a:spAutoFit/>
          </a:bodyPr>
          <a:lstStyle/>
          <a:p>
            <a:pPr>
              <a:lnSpc>
                <a:spcPts val="3088"/>
              </a:lnSpc>
            </a:pPr>
            <a:r>
              <a:rPr lang="en-US" sz="2375">
                <a:solidFill>
                  <a:srgbClr val="191824"/>
                </a:solidFill>
                <a:latin typeface="Cooper Hewitt Bold"/>
              </a:rPr>
              <a:t>Data Preprocessing:</a:t>
            </a:r>
            <a:r>
              <a:rPr lang="en-US" sz="2375">
                <a:solidFill>
                  <a:srgbClr val="191824"/>
                </a:solidFill>
                <a:latin typeface="Cooper Hewitt"/>
              </a:rPr>
              <a:t> The eye disease dataset contains two parts where one consisting of images and another one consisting of labels. Here, the labels dataset is again divided into three parts which are category, type, and grade. The total images consisted of 712. Later, we resized to 100, 100 pixels in size.</a:t>
            </a:r>
          </a:p>
          <a:p>
            <a:pPr>
              <a:lnSpc>
                <a:spcPts val="3088"/>
              </a:lnSpc>
            </a:pPr>
          </a:p>
          <a:p>
            <a:pPr>
              <a:lnSpc>
                <a:spcPts val="3088"/>
              </a:lnSpc>
            </a:pPr>
            <a:r>
              <a:rPr lang="en-US" sz="2375">
                <a:solidFill>
                  <a:srgbClr val="191824"/>
                </a:solidFill>
                <a:latin typeface="Cooper Hewitt Bold"/>
              </a:rPr>
              <a:t>Splitting of Data: </a:t>
            </a:r>
            <a:r>
              <a:rPr lang="en-US" sz="2375">
                <a:solidFill>
                  <a:srgbClr val="191824"/>
                </a:solidFill>
                <a:latin typeface="Cooper Hewitt"/>
              </a:rPr>
              <a:t>To avoid overfitting, the dataset was divided into two categories: training datasets and testing datasets, which were divided by 80 percent and 20 percent, respectively.</a:t>
            </a:r>
          </a:p>
          <a:p>
            <a:pPr>
              <a:lnSpc>
                <a:spcPts val="3088"/>
              </a:lnSpc>
            </a:pPr>
          </a:p>
          <a:p>
            <a:pPr>
              <a:lnSpc>
                <a:spcPts val="3088"/>
              </a:lnSpc>
            </a:pPr>
            <a:r>
              <a:rPr lang="en-US" sz="2375">
                <a:solidFill>
                  <a:srgbClr val="191824"/>
                </a:solidFill>
                <a:latin typeface="Cooper Hewitt Bold"/>
              </a:rPr>
              <a:t>Model Training: </a:t>
            </a:r>
            <a:r>
              <a:rPr lang="en-US" sz="2375">
                <a:solidFill>
                  <a:srgbClr val="191824"/>
                </a:solidFill>
                <a:latin typeface="Cooper Hewitt"/>
              </a:rPr>
              <a:t>In this project, we will use various ML algorithms to classify the disease and compare the performance of the model. Algorithms are, • Logistic Regression• SVM • Decision Tree • Naive Bayes. We have trained the model by using the above algorithms.</a:t>
            </a:r>
          </a:p>
          <a:p>
            <a:pPr>
              <a:lnSpc>
                <a:spcPts val="3088"/>
              </a:lnSpc>
            </a:pPr>
          </a:p>
          <a:p>
            <a:pPr>
              <a:lnSpc>
                <a:spcPts val="3088"/>
              </a:lnSpc>
            </a:pPr>
            <a:r>
              <a:rPr lang="en-US" sz="2375">
                <a:solidFill>
                  <a:srgbClr val="191824"/>
                </a:solidFill>
                <a:latin typeface="Cooper Hewitt Bold"/>
              </a:rPr>
              <a:t>Prediction: </a:t>
            </a:r>
            <a:r>
              <a:rPr lang="en-US" sz="2375">
                <a:solidFill>
                  <a:srgbClr val="191824"/>
                </a:solidFill>
                <a:latin typeface="Cooper Hewitt"/>
              </a:rPr>
              <a:t>In classification, when we say "accuracy" we are usually referring to the degree to which something is accurate. It is one of the more visible metrics because it is the total number of cases that have been accurately detected. The best model is identified by the highest value of accuracy</a:t>
            </a:r>
          </a:p>
          <a:p>
            <a:pPr>
              <a:lnSpc>
                <a:spcPts val="308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630736" y="5101945"/>
            <a:ext cx="6628564" cy="4156355"/>
            <a:chOff x="0" y="0"/>
            <a:chExt cx="8838085" cy="5541807"/>
          </a:xfrm>
        </p:grpSpPr>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4187529" y="555830"/>
              <a:ext cx="4650556" cy="4985976"/>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6512807" cy="5541807"/>
            </a:xfrm>
            <a:prstGeom prst="rect">
              <a:avLst/>
            </a:prstGeom>
          </p:spPr>
        </p:pic>
      </p:grpSp>
      <p:sp>
        <p:nvSpPr>
          <p:cNvPr name="AutoShape 5" id="5"/>
          <p:cNvSpPr/>
          <p:nvPr/>
        </p:nvSpPr>
        <p:spPr>
          <a:xfrm rot="0">
            <a:off x="0" y="0"/>
            <a:ext cx="9144000" cy="10287000"/>
          </a:xfrm>
          <a:prstGeom prst="rect">
            <a:avLst/>
          </a:prstGeom>
          <a:solidFill>
            <a:srgbClr val="191824"/>
          </a:solidFill>
        </p:spPr>
      </p:sp>
      <p:pic>
        <p:nvPicPr>
          <p:cNvPr name="Picture 6" id="6"/>
          <p:cNvPicPr>
            <a:picLocks noChangeAspect="true"/>
          </p:cNvPicPr>
          <p:nvPr/>
        </p:nvPicPr>
        <p:blipFill>
          <a:blip r:embed="rId6"/>
          <a:srcRect l="0" t="0" r="0" b="0"/>
          <a:stretch>
            <a:fillRect/>
          </a:stretch>
        </p:blipFill>
        <p:spPr>
          <a:xfrm flipH="false" flipV="false" rot="0">
            <a:off x="807922" y="716026"/>
            <a:ext cx="7186054" cy="5484464"/>
          </a:xfrm>
          <a:prstGeom prst="rect">
            <a:avLst/>
          </a:prstGeom>
        </p:spPr>
      </p:pic>
      <p:sp>
        <p:nvSpPr>
          <p:cNvPr name="TextBox 7" id="7"/>
          <p:cNvSpPr txBox="true"/>
          <p:nvPr/>
        </p:nvSpPr>
        <p:spPr>
          <a:xfrm rot="0">
            <a:off x="9800592" y="904875"/>
            <a:ext cx="7458708" cy="1184275"/>
          </a:xfrm>
          <a:prstGeom prst="rect">
            <a:avLst/>
          </a:prstGeom>
        </p:spPr>
        <p:txBody>
          <a:bodyPr anchor="t" rtlCol="false" tIns="0" lIns="0" bIns="0" rIns="0">
            <a:spAutoFit/>
          </a:bodyPr>
          <a:lstStyle/>
          <a:p>
            <a:pPr algn="r">
              <a:lnSpc>
                <a:spcPts val="7699"/>
              </a:lnSpc>
            </a:pPr>
            <a:r>
              <a:rPr lang="en-US" sz="6999">
                <a:solidFill>
                  <a:srgbClr val="191824"/>
                </a:solidFill>
                <a:latin typeface="Cooper Hewitt"/>
              </a:rPr>
              <a:t>RESULTS</a:t>
            </a:r>
          </a:p>
        </p:txBody>
      </p:sp>
      <p:sp>
        <p:nvSpPr>
          <p:cNvPr name="TextBox 8" id="8"/>
          <p:cNvSpPr txBox="true"/>
          <p:nvPr/>
        </p:nvSpPr>
        <p:spPr>
          <a:xfrm rot="0">
            <a:off x="807922" y="6850191"/>
            <a:ext cx="6965276" cy="2699385"/>
          </a:xfrm>
          <a:prstGeom prst="rect">
            <a:avLst/>
          </a:prstGeom>
        </p:spPr>
        <p:txBody>
          <a:bodyPr anchor="t" rtlCol="false" tIns="0" lIns="0" bIns="0" rIns="0">
            <a:spAutoFit/>
          </a:bodyPr>
          <a:lstStyle/>
          <a:p>
            <a:pPr>
              <a:lnSpc>
                <a:spcPts val="3510"/>
              </a:lnSpc>
            </a:pPr>
            <a:r>
              <a:rPr lang="en-US" sz="2700">
                <a:solidFill>
                  <a:srgbClr val="FFFFFF"/>
                </a:solidFill>
                <a:latin typeface="Cooper Hewitt"/>
              </a:rPr>
              <a:t>After applying all the algorithms to the data set, we obtained varied accuracy percentages for different methods and conducted visualization for data when a forest fire occurred, depicting the region of fire that occurred now.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DAFT9m2k6Oo</dc:identifier>
  <dcterms:modified xsi:type="dcterms:W3CDTF">2011-08-01T06:04:30Z</dcterms:modified>
  <cp:revision>1</cp:revision>
  <dc:title>EMPIRICAL EVALUATION OF EYE DISEASE DETECTION THROUGH MACHINE LEARNING TECHNIQUES</dc:title>
</cp:coreProperties>
</file>